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5" r:id="rId6"/>
    <p:sldId id="262" r:id="rId7"/>
    <p:sldId id="263" r:id="rId8"/>
    <p:sldId id="261" r:id="rId9"/>
    <p:sldId id="268" r:id="rId10"/>
    <p:sldId id="264" r:id="rId11"/>
    <p:sldId id="266" r:id="rId12"/>
    <p:sldId id="267"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84"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FB90475-8A7B-4C4A-943E-1B55CEC10F46}" type="datetimeFigureOut">
              <a:rPr lang="en-CA" smtClean="0"/>
              <a:t>15/09/2015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EC14804-1759-45FB-80EC-0BFF1965CCD4}" type="slidenum">
              <a:rPr lang="en-CA" smtClean="0"/>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B90475-8A7B-4C4A-943E-1B55CEC10F46}" type="datetimeFigureOut">
              <a:rPr lang="en-CA" smtClean="0"/>
              <a:t>15/09/2015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EC14804-1759-45FB-80EC-0BFF1965CCD4}"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B90475-8A7B-4C4A-943E-1B55CEC10F46}" type="datetimeFigureOut">
              <a:rPr lang="en-CA" smtClean="0"/>
              <a:t>15/09/2015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EC14804-1759-45FB-80EC-0BFF1965CCD4}" type="slidenum">
              <a:rPr lang="en-CA" smtClean="0"/>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FB90475-8A7B-4C4A-943E-1B55CEC10F46}" type="datetimeFigureOut">
              <a:rPr lang="en-CA" smtClean="0"/>
              <a:t>15/09/2015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EC14804-1759-45FB-80EC-0BFF1965CCD4}"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B90475-8A7B-4C4A-943E-1B55CEC10F46}" type="datetimeFigureOut">
              <a:rPr lang="en-CA" smtClean="0"/>
              <a:t>15/09/2015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AEC14804-1759-45FB-80EC-0BFF1965CCD4}"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B90475-8A7B-4C4A-943E-1B55CEC10F46}" type="datetimeFigureOut">
              <a:rPr lang="en-CA" smtClean="0"/>
              <a:t>15/09/2015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AEC14804-1759-45FB-80EC-0BFF1965CCD4}"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B90475-8A7B-4C4A-943E-1B55CEC10F46}" type="datetimeFigureOut">
              <a:rPr lang="en-CA" smtClean="0"/>
              <a:t>15/09/2015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AEC14804-1759-45FB-80EC-0BFF1965CCD4}"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B90475-8A7B-4C4A-943E-1B55CEC10F46}" type="datetimeFigureOut">
              <a:rPr lang="en-CA" smtClean="0"/>
              <a:t>15/09/2015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EC14804-1759-45FB-80EC-0BFF1965CCD4}" type="slidenum">
              <a:rPr lang="en-CA" smtClean="0"/>
              <a:t>‹#›</a:t>
            </a:fld>
            <a:endParaRPr lang="en-CA"/>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7FB90475-8A7B-4C4A-943E-1B55CEC10F46}" type="datetimeFigureOut">
              <a:rPr lang="en-CA" smtClean="0"/>
              <a:t>15/09/2015</a:t>
            </a:fld>
            <a:endParaRPr lang="en-CA"/>
          </a:p>
        </p:txBody>
      </p:sp>
      <p:sp>
        <p:nvSpPr>
          <p:cNvPr id="9" name="Slide Number Placeholder 8"/>
          <p:cNvSpPr>
            <a:spLocks noGrp="1"/>
          </p:cNvSpPr>
          <p:nvPr>
            <p:ph type="sldNum" sz="quarter" idx="11"/>
          </p:nvPr>
        </p:nvSpPr>
        <p:spPr/>
        <p:txBody>
          <a:bodyPr/>
          <a:lstStyle/>
          <a:p>
            <a:fld id="{AEC14804-1759-45FB-80EC-0BFF1965CCD4}" type="slidenum">
              <a:rPr lang="en-CA" smtClean="0"/>
              <a:t>‹#›</a:t>
            </a:fld>
            <a:endParaRPr lang="en-CA"/>
          </a:p>
        </p:txBody>
      </p:sp>
      <p:sp>
        <p:nvSpPr>
          <p:cNvPr id="10" name="Footer Placeholder 9"/>
          <p:cNvSpPr>
            <a:spLocks noGrp="1"/>
          </p:cNvSpPr>
          <p:nvPr>
            <p:ph type="ftr" sz="quarter" idx="12"/>
          </p:nvPr>
        </p:nvSpPr>
        <p:spPr/>
        <p:txBody>
          <a:bodyPr/>
          <a:lstStyle/>
          <a:p>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B90475-8A7B-4C4A-943E-1B55CEC10F46}" type="datetimeFigureOut">
              <a:rPr lang="en-CA" smtClean="0"/>
              <a:t>15/09/2015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EC14804-1759-45FB-80EC-0BFF1965CCD4}"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B90475-8A7B-4C4A-943E-1B55CEC10F46}" type="datetimeFigureOut">
              <a:rPr lang="en-CA" smtClean="0"/>
              <a:t>15/09/2015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EC14804-1759-45FB-80EC-0BFF1965CCD4}"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EC14804-1759-45FB-80EC-0BFF1965CCD4}" type="slidenum">
              <a:rPr lang="en-CA" smtClean="0"/>
              <a:t>‹#›</a:t>
            </a:fld>
            <a:endParaRPr lang="en-CA"/>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CA"/>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7FB90475-8A7B-4C4A-943E-1B55CEC10F46}" type="datetimeFigureOut">
              <a:rPr lang="en-CA" smtClean="0"/>
              <a:t>15/09/2015</a:t>
            </a:fld>
            <a:endParaRPr lang="en-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timcompeau.com/teaching/history-9808a-digital-history/"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mailto:mstart@uwo.c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00"/>
            <a:ext cx="7543800" cy="2593975"/>
          </a:xfrm>
        </p:spPr>
        <p:txBody>
          <a:bodyPr/>
          <a:lstStyle/>
          <a:p>
            <a:r>
              <a:rPr lang="en-US" dirty="0" smtClean="0"/>
              <a:t>History 9808A: Digital (Public) History</a:t>
            </a:r>
            <a:endParaRPr lang="en-CA" dirty="0"/>
          </a:p>
        </p:txBody>
      </p:sp>
      <p:sp>
        <p:nvSpPr>
          <p:cNvPr id="3" name="Subtitle 2"/>
          <p:cNvSpPr>
            <a:spLocks noGrp="1"/>
          </p:cNvSpPr>
          <p:nvPr>
            <p:ph type="subTitle" idx="1"/>
          </p:nvPr>
        </p:nvSpPr>
        <p:spPr/>
        <p:txBody>
          <a:bodyPr/>
          <a:lstStyle/>
          <a:p>
            <a:r>
              <a:rPr lang="en-US" dirty="0" smtClean="0"/>
              <a:t>Sept. 14, 2015</a:t>
            </a:r>
            <a:endParaRPr lang="en-CA" dirty="0"/>
          </a:p>
        </p:txBody>
      </p:sp>
    </p:spTree>
    <p:extLst>
      <p:ext uri="{BB962C8B-B14F-4D97-AF65-F5344CB8AC3E}">
        <p14:creationId xmlns:p14="http://schemas.microsoft.com/office/powerpoint/2010/main" val="24393847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a:t>
            </a:r>
            <a:endParaRPr lang="en-CA" dirty="0"/>
          </a:p>
        </p:txBody>
      </p:sp>
      <p:sp>
        <p:nvSpPr>
          <p:cNvPr id="3" name="Content Placeholder 2"/>
          <p:cNvSpPr>
            <a:spLocks noGrp="1"/>
          </p:cNvSpPr>
          <p:nvPr>
            <p:ph idx="1"/>
          </p:nvPr>
        </p:nvSpPr>
        <p:spPr/>
        <p:txBody>
          <a:bodyPr/>
          <a:lstStyle/>
          <a:p>
            <a:r>
              <a:rPr lang="en-US" dirty="0" smtClean="0"/>
              <a:t>tcompeau@uwo.ca	</a:t>
            </a:r>
          </a:p>
          <a:p>
            <a:r>
              <a:rPr lang="en-US" dirty="0" smtClean="0"/>
              <a:t>Office: LH 1202</a:t>
            </a:r>
          </a:p>
          <a:p>
            <a:r>
              <a:rPr lang="en-US" dirty="0" smtClean="0"/>
              <a:t>Office Hours: 10-12:00 Mondays</a:t>
            </a:r>
            <a:endParaRPr lang="en-CA" dirty="0"/>
          </a:p>
        </p:txBody>
      </p:sp>
    </p:spTree>
    <p:extLst>
      <p:ext uri="{BB962C8B-B14F-4D97-AF65-F5344CB8AC3E}">
        <p14:creationId xmlns:p14="http://schemas.microsoft.com/office/powerpoint/2010/main" val="1206683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Description</a:t>
            </a:r>
            <a:endParaRPr lang="en-CA" dirty="0"/>
          </a:p>
        </p:txBody>
      </p:sp>
      <p:sp>
        <p:nvSpPr>
          <p:cNvPr id="3" name="Content Placeholder 2"/>
          <p:cNvSpPr>
            <a:spLocks noGrp="1"/>
          </p:cNvSpPr>
          <p:nvPr>
            <p:ph idx="1"/>
          </p:nvPr>
        </p:nvSpPr>
        <p:spPr/>
        <p:txBody>
          <a:bodyPr/>
          <a:lstStyle/>
          <a:p>
            <a:r>
              <a:rPr lang="en-CA" dirty="0"/>
              <a:t>This course introduces students to the theory and practice of digital techniques for public history. It explores methods of presenting, communicating, researching, and reconstructing history with digital technology in ways that deepen the public understanding of the past, and foster the inculcation of historical thinking skills. Digital history can preserve the past and make it more accessible, but its affordances can also challenge authoritative narratives and complicate our experiences with history in surprisingly subversive ways.</a:t>
            </a:r>
          </a:p>
          <a:p>
            <a:r>
              <a:rPr lang="en-US" dirty="0" smtClean="0"/>
              <a:t>Good companion class to Research Methods and Interactive Exhibit Design.</a:t>
            </a:r>
            <a:endParaRPr lang="en-CA" dirty="0"/>
          </a:p>
        </p:txBody>
      </p:sp>
    </p:spTree>
    <p:extLst>
      <p:ext uri="{BB962C8B-B14F-4D97-AF65-F5344CB8AC3E}">
        <p14:creationId xmlns:p14="http://schemas.microsoft.com/office/powerpoint/2010/main" val="7654568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Digital Public History</a:t>
            </a:r>
            <a:endParaRPr lang="en-CA" dirty="0"/>
          </a:p>
        </p:txBody>
      </p:sp>
      <p:sp>
        <p:nvSpPr>
          <p:cNvPr id="3" name="Content Placeholder 2"/>
          <p:cNvSpPr>
            <a:spLocks noGrp="1"/>
          </p:cNvSpPr>
          <p:nvPr>
            <p:ph idx="1"/>
          </p:nvPr>
        </p:nvSpPr>
        <p:spPr/>
        <p:txBody>
          <a:bodyPr/>
          <a:lstStyle/>
          <a:p>
            <a:r>
              <a:rPr lang="en-US" dirty="0" smtClean="0"/>
              <a:t>Digital Public History has been defined as “user-centered history” (Sharon Leon, 6floors.org) or as </a:t>
            </a:r>
            <a:r>
              <a:rPr lang="en-CA" dirty="0" smtClean="0"/>
              <a:t>history produced “in </a:t>
            </a:r>
            <a:r>
              <a:rPr lang="en-CA" dirty="0"/>
              <a:t>the public sphere through interactive digital </a:t>
            </a:r>
            <a:r>
              <a:rPr lang="en-CA" dirty="0" smtClean="0"/>
              <a:t>means“ (Serge </a:t>
            </a:r>
            <a:r>
              <a:rPr lang="en-CA" dirty="0" err="1" smtClean="0"/>
              <a:t>Noiret</a:t>
            </a:r>
            <a:r>
              <a:rPr lang="en-CA" dirty="0" smtClean="0"/>
              <a:t>).</a:t>
            </a:r>
          </a:p>
          <a:p>
            <a:r>
              <a:rPr lang="en-US" dirty="0" smtClean="0"/>
              <a:t>“…encountering…audiences through digital means, such as social media, blogs, exhibit sites, collections and archival sites, mobile applications, and digital simulations.” </a:t>
            </a:r>
          </a:p>
          <a:p>
            <a:r>
              <a:rPr lang="en-US" dirty="0"/>
              <a:t> </a:t>
            </a:r>
            <a:r>
              <a:rPr lang="en-US" dirty="0" smtClean="0"/>
              <a:t>”…the </a:t>
            </a:r>
            <a:r>
              <a:rPr lang="en-US" dirty="0"/>
              <a:t>best digital public history work requires a blend of applied technical skills, targeted engagement strategies, disciplinary ways of knowing, and deep content knowledge</a:t>
            </a:r>
            <a:r>
              <a:rPr lang="en-US" dirty="0" smtClean="0"/>
              <a:t>.”</a:t>
            </a:r>
            <a:endParaRPr lang="en-US" dirty="0"/>
          </a:p>
          <a:p>
            <a:r>
              <a:rPr lang="en-US" dirty="0" smtClean="0"/>
              <a:t>(</a:t>
            </a:r>
            <a:r>
              <a:rPr lang="en-US" dirty="0"/>
              <a:t>Sharon Leon, 6floors.org) </a:t>
            </a:r>
            <a:endParaRPr lang="en-US" dirty="0" smtClean="0"/>
          </a:p>
          <a:p>
            <a:endParaRPr lang="en-CA" dirty="0" smtClean="0"/>
          </a:p>
          <a:p>
            <a:endParaRPr lang="en-CA" dirty="0"/>
          </a:p>
          <a:p>
            <a:endParaRPr lang="en-CA" dirty="0"/>
          </a:p>
        </p:txBody>
      </p:sp>
    </p:spTree>
    <p:extLst>
      <p:ext uri="{BB962C8B-B14F-4D97-AF65-F5344CB8AC3E}">
        <p14:creationId xmlns:p14="http://schemas.microsoft.com/office/powerpoint/2010/main" val="39726122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Keys to Success</a:t>
            </a:r>
            <a:endParaRPr lang="en-CA" dirty="0"/>
          </a:p>
        </p:txBody>
      </p:sp>
      <p:sp>
        <p:nvSpPr>
          <p:cNvPr id="3" name="Content Placeholder 2"/>
          <p:cNvSpPr>
            <a:spLocks noGrp="1"/>
          </p:cNvSpPr>
          <p:nvPr>
            <p:ph idx="1"/>
          </p:nvPr>
        </p:nvSpPr>
        <p:spPr/>
        <p:txBody>
          <a:bodyPr/>
          <a:lstStyle/>
          <a:p>
            <a:r>
              <a:rPr lang="en-CA" dirty="0"/>
              <a:t>Focus is on active learning</a:t>
            </a:r>
          </a:p>
          <a:p>
            <a:pPr lvl="1"/>
            <a:r>
              <a:rPr lang="en-CA" dirty="0"/>
              <a:t>Discover, discuss, learn, apply</a:t>
            </a:r>
          </a:p>
          <a:p>
            <a:r>
              <a:rPr lang="en-CA" dirty="0"/>
              <a:t>Requires:</a:t>
            </a:r>
          </a:p>
          <a:p>
            <a:pPr lvl="1"/>
            <a:r>
              <a:rPr lang="en-CA" dirty="0"/>
              <a:t>Engagement</a:t>
            </a:r>
          </a:p>
          <a:p>
            <a:pPr lvl="1"/>
            <a:r>
              <a:rPr lang="en-CA" dirty="0"/>
              <a:t>Self-directed learning</a:t>
            </a:r>
          </a:p>
          <a:p>
            <a:pPr lvl="1"/>
            <a:r>
              <a:rPr lang="en-CA" dirty="0"/>
              <a:t>Collaboration</a:t>
            </a:r>
          </a:p>
          <a:p>
            <a:pPr lvl="1"/>
            <a:r>
              <a:rPr lang="en-CA" dirty="0"/>
              <a:t>Pushing yourself into unfamiliar territory</a:t>
            </a:r>
          </a:p>
          <a:p>
            <a:pPr lvl="1"/>
            <a:r>
              <a:rPr lang="en-CA" dirty="0"/>
              <a:t>Time </a:t>
            </a:r>
            <a:r>
              <a:rPr lang="en-CA" dirty="0" smtClean="0"/>
              <a:t>commitment</a:t>
            </a:r>
            <a:endParaRPr lang="en-CA" dirty="0"/>
          </a:p>
          <a:p>
            <a:r>
              <a:rPr lang="en-CA" dirty="0"/>
              <a:t>Because students will begin the course with varied levels of experience, evaluation will be based on student willingness to engage with the technology and how much they learn, and not necessarily on technical proficiency and attainment.</a:t>
            </a:r>
            <a:endParaRPr lang="en-CA" dirty="0" smtClean="0"/>
          </a:p>
        </p:txBody>
      </p:sp>
    </p:spTree>
    <p:extLst>
      <p:ext uri="{BB962C8B-B14F-4D97-AF65-F5344CB8AC3E}">
        <p14:creationId xmlns:p14="http://schemas.microsoft.com/office/powerpoint/2010/main" val="33347120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Weekly Seminars</a:t>
            </a:r>
            <a:endParaRPr lang="en-CA" dirty="0"/>
          </a:p>
        </p:txBody>
      </p:sp>
      <p:sp>
        <p:nvSpPr>
          <p:cNvPr id="3" name="Content Placeholder 2"/>
          <p:cNvSpPr>
            <a:spLocks noGrp="1"/>
          </p:cNvSpPr>
          <p:nvPr>
            <p:ph idx="1"/>
          </p:nvPr>
        </p:nvSpPr>
        <p:spPr/>
        <p:txBody>
          <a:bodyPr/>
          <a:lstStyle/>
          <a:p>
            <a:r>
              <a:rPr lang="en-US" dirty="0"/>
              <a:t>Readings and other resource material will be </a:t>
            </a:r>
            <a:r>
              <a:rPr lang="en-US" dirty="0" smtClean="0"/>
              <a:t>linked from:</a:t>
            </a:r>
            <a:r>
              <a:rPr lang="en-US" dirty="0"/>
              <a:t> </a:t>
            </a:r>
            <a:endParaRPr lang="en-US" dirty="0" smtClean="0"/>
          </a:p>
          <a:p>
            <a:pPr marL="114300" indent="0">
              <a:buNone/>
            </a:pPr>
            <a:r>
              <a:rPr lang="en-US" dirty="0" smtClean="0">
                <a:hlinkClick r:id="rId2"/>
              </a:rPr>
              <a:t>http://www.timcompeau.com/teaching/history-9808a-digital-history/</a:t>
            </a:r>
            <a:endParaRPr lang="en-US" dirty="0" smtClean="0"/>
          </a:p>
          <a:p>
            <a:r>
              <a:rPr lang="en-US" dirty="0" smtClean="0"/>
              <a:t>Readings and topics are not set in stone. We can adapt classes and topics based on what is going on with the Public History Group projects and to suit student interest.</a:t>
            </a:r>
          </a:p>
          <a:p>
            <a:r>
              <a:rPr lang="en-US" dirty="0" smtClean="0"/>
              <a:t>In class </a:t>
            </a:r>
            <a:r>
              <a:rPr lang="en-US" dirty="0"/>
              <a:t>p</a:t>
            </a:r>
            <a:r>
              <a:rPr lang="en-US" dirty="0" smtClean="0"/>
              <a:t>articipation accounts for 20% of final mark.</a:t>
            </a:r>
            <a:endParaRPr lang="en-CA" dirty="0"/>
          </a:p>
        </p:txBody>
      </p:sp>
    </p:spTree>
    <p:extLst>
      <p:ext uri="{BB962C8B-B14F-4D97-AF65-F5344CB8AC3E}">
        <p14:creationId xmlns:p14="http://schemas.microsoft.com/office/powerpoint/2010/main" val="29094485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Weekly Seminars</a:t>
            </a:r>
            <a:endParaRPr lang="en-CA" dirty="0"/>
          </a:p>
        </p:txBody>
      </p:sp>
      <p:sp>
        <p:nvSpPr>
          <p:cNvPr id="3" name="Content Placeholder 2"/>
          <p:cNvSpPr>
            <a:spLocks noGrp="1"/>
          </p:cNvSpPr>
          <p:nvPr>
            <p:ph idx="1"/>
          </p:nvPr>
        </p:nvSpPr>
        <p:spPr/>
        <p:txBody>
          <a:bodyPr>
            <a:noAutofit/>
          </a:bodyPr>
          <a:lstStyle/>
          <a:p>
            <a:r>
              <a:rPr lang="en-US" sz="1800" dirty="0"/>
              <a:t>Sept. 14: Introduction: What is Digital (Public) History? Visit to the Fabrication Lab</a:t>
            </a:r>
            <a:r>
              <a:rPr lang="en-US" sz="1800" dirty="0" smtClean="0"/>
              <a:t>.</a:t>
            </a:r>
          </a:p>
          <a:p>
            <a:r>
              <a:rPr lang="en-US" sz="1800" dirty="0" smtClean="0"/>
              <a:t>Sept</a:t>
            </a:r>
            <a:r>
              <a:rPr lang="en-US" sz="1800" dirty="0"/>
              <a:t>. 21:Knowing your Digital Audience(s): Blogs, “Creepy Treehouses,” and Podcasts</a:t>
            </a:r>
            <a:r>
              <a:rPr lang="en-US" sz="1800" dirty="0" smtClean="0"/>
              <a:t>.</a:t>
            </a:r>
          </a:p>
          <a:p>
            <a:r>
              <a:rPr lang="en-US" sz="1800" dirty="0" smtClean="0"/>
              <a:t>Sept</a:t>
            </a:r>
            <a:r>
              <a:rPr lang="en-US" sz="1800" dirty="0"/>
              <a:t>. 28: Digital Preservation and </a:t>
            </a:r>
            <a:r>
              <a:rPr lang="en-US" sz="1800" dirty="0" smtClean="0"/>
              <a:t>Sharing</a:t>
            </a:r>
          </a:p>
          <a:p>
            <a:r>
              <a:rPr lang="en-US" sz="1800" dirty="0" smtClean="0"/>
              <a:t>Oct</a:t>
            </a:r>
            <a:r>
              <a:rPr lang="en-US" sz="1800" dirty="0"/>
              <a:t>. 5: Digital History </a:t>
            </a:r>
            <a:r>
              <a:rPr lang="en-US" sz="1800" dirty="0" smtClean="0"/>
              <a:t>Games</a:t>
            </a:r>
          </a:p>
          <a:p>
            <a:r>
              <a:rPr lang="en-US" sz="1800" dirty="0" smtClean="0"/>
              <a:t>Oct</a:t>
            </a:r>
            <a:r>
              <a:rPr lang="en-US" sz="1800" dirty="0"/>
              <a:t>. 12 – Thanksgiving Holiday. No Class</a:t>
            </a:r>
            <a:r>
              <a:rPr lang="en-US" sz="1800" dirty="0" smtClean="0"/>
              <a:t>.</a:t>
            </a:r>
          </a:p>
          <a:p>
            <a:r>
              <a:rPr lang="en-US" sz="1800" dirty="0" smtClean="0"/>
              <a:t>Oct</a:t>
            </a:r>
            <a:r>
              <a:rPr lang="en-US" sz="1800" dirty="0"/>
              <a:t>.</a:t>
            </a:r>
            <a:r>
              <a:rPr lang="en-US" sz="1800" dirty="0" smtClean="0"/>
              <a:t> </a:t>
            </a:r>
            <a:r>
              <a:rPr lang="en-US" sz="1800" dirty="0"/>
              <a:t>19: 3D Printing, Scanning, and Reproduction. Special Visit to the Sustainable Archaeology Facility. Proposals due</a:t>
            </a:r>
            <a:r>
              <a:rPr lang="en-US" sz="1800" dirty="0" smtClean="0"/>
              <a:t>.</a:t>
            </a:r>
          </a:p>
          <a:p>
            <a:r>
              <a:rPr lang="en-US" sz="1800" dirty="0" smtClean="0"/>
              <a:t>Oct</a:t>
            </a:r>
            <a:r>
              <a:rPr lang="en-US" sz="1800" dirty="0"/>
              <a:t>. 26: Augmented </a:t>
            </a:r>
            <a:r>
              <a:rPr lang="en-US" sz="1800" dirty="0" smtClean="0"/>
              <a:t>Reality</a:t>
            </a:r>
          </a:p>
          <a:p>
            <a:r>
              <a:rPr lang="en-US" sz="1800" dirty="0" smtClean="0"/>
              <a:t>Nov</a:t>
            </a:r>
            <a:r>
              <a:rPr lang="en-US" sz="1800" dirty="0"/>
              <a:t>. 2: Spatial </a:t>
            </a:r>
            <a:r>
              <a:rPr lang="en-US" sz="1800" dirty="0" smtClean="0"/>
              <a:t>History</a:t>
            </a:r>
          </a:p>
          <a:p>
            <a:r>
              <a:rPr lang="en-US" sz="1800" dirty="0" smtClean="0"/>
              <a:t>Nov</a:t>
            </a:r>
            <a:r>
              <a:rPr lang="en-US" sz="1800" dirty="0"/>
              <a:t>. 9: Mapping the </a:t>
            </a:r>
            <a:r>
              <a:rPr lang="en-US" sz="1800" dirty="0" smtClean="0"/>
              <a:t>Past</a:t>
            </a:r>
          </a:p>
          <a:p>
            <a:r>
              <a:rPr lang="en-US" sz="1800" dirty="0" smtClean="0"/>
              <a:t>Nov</a:t>
            </a:r>
            <a:r>
              <a:rPr lang="en-US" sz="1800" dirty="0"/>
              <a:t>. 16: Research and Data Mining (Guest Lecturer, Oliver Charbonneau</a:t>
            </a:r>
            <a:r>
              <a:rPr lang="en-US" sz="1800" dirty="0" smtClean="0"/>
              <a:t>)</a:t>
            </a:r>
          </a:p>
          <a:p>
            <a:r>
              <a:rPr lang="en-US" sz="1800" dirty="0" smtClean="0"/>
              <a:t>Nov</a:t>
            </a:r>
            <a:r>
              <a:rPr lang="en-US" sz="1800" dirty="0"/>
              <a:t>. 23: Physical Computing (Guest Lecturer, Devon Elliot</a:t>
            </a:r>
            <a:r>
              <a:rPr lang="en-US" sz="1800" dirty="0" smtClean="0"/>
              <a:t>)</a:t>
            </a:r>
          </a:p>
          <a:p>
            <a:r>
              <a:rPr lang="en-US" sz="1800" dirty="0" smtClean="0"/>
              <a:t>Nov</a:t>
            </a:r>
            <a:r>
              <a:rPr lang="en-US" sz="1800" dirty="0"/>
              <a:t>. 30: Presentations – Fine-tuning projects</a:t>
            </a:r>
            <a:r>
              <a:rPr lang="en-US" sz="1800" dirty="0" smtClean="0"/>
              <a:t>.</a:t>
            </a:r>
          </a:p>
          <a:p>
            <a:r>
              <a:rPr lang="en-US" sz="1800" dirty="0" smtClean="0"/>
              <a:t>Dec</a:t>
            </a:r>
            <a:r>
              <a:rPr lang="en-US" sz="1800" dirty="0"/>
              <a:t>. 7: Assignments Due</a:t>
            </a:r>
            <a:endParaRPr lang="en-CA" sz="1800" dirty="0"/>
          </a:p>
        </p:txBody>
      </p:sp>
    </p:spTree>
    <p:extLst>
      <p:ext uri="{BB962C8B-B14F-4D97-AF65-F5344CB8AC3E}">
        <p14:creationId xmlns:p14="http://schemas.microsoft.com/office/powerpoint/2010/main" val="3415680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Blogging</a:t>
            </a:r>
            <a:endParaRPr lang="en-CA" dirty="0"/>
          </a:p>
        </p:txBody>
      </p:sp>
      <p:sp>
        <p:nvSpPr>
          <p:cNvPr id="3" name="Content Placeholder 2"/>
          <p:cNvSpPr>
            <a:spLocks noGrp="1"/>
          </p:cNvSpPr>
          <p:nvPr>
            <p:ph idx="1"/>
          </p:nvPr>
        </p:nvSpPr>
        <p:spPr/>
        <p:txBody>
          <a:bodyPr>
            <a:normAutofit lnSpcReduction="10000"/>
          </a:bodyPr>
          <a:lstStyle/>
          <a:p>
            <a:r>
              <a:rPr lang="en-US" dirty="0" smtClean="0"/>
              <a:t>30% of final grade.</a:t>
            </a:r>
          </a:p>
          <a:p>
            <a:r>
              <a:rPr lang="en-US" dirty="0" smtClean="0"/>
              <a:t>Discussion between the blogs – comment on your classmate’s blogs.</a:t>
            </a:r>
          </a:p>
          <a:p>
            <a:r>
              <a:rPr lang="en-US" dirty="0" smtClean="0"/>
              <a:t>Try and blog every week.</a:t>
            </a:r>
          </a:p>
          <a:p>
            <a:r>
              <a:rPr lang="en-US" dirty="0" smtClean="0"/>
              <a:t>At least 6 substantial blogs of 500+ words.</a:t>
            </a:r>
          </a:p>
          <a:p>
            <a:r>
              <a:rPr lang="en-US" dirty="0" smtClean="0"/>
              <a:t>Blog on class content, but can also be on digital, public, or other history.</a:t>
            </a:r>
          </a:p>
          <a:p>
            <a:r>
              <a:rPr lang="en-US" dirty="0" smtClean="0"/>
              <a:t>Tweet about the class (Optional)</a:t>
            </a:r>
          </a:p>
          <a:p>
            <a:r>
              <a:rPr lang="en-US" dirty="0" smtClean="0"/>
              <a:t>Send me URLs for your blogs as soon as you can.</a:t>
            </a:r>
          </a:p>
          <a:p>
            <a:r>
              <a:rPr lang="en-US" dirty="0" smtClean="0"/>
              <a:t>Assignment 1: Blog by Friday and comment on another blog.</a:t>
            </a:r>
          </a:p>
          <a:p>
            <a:r>
              <a:rPr lang="en-US" dirty="0" smtClean="0"/>
              <a:t>Find a list of possible blog linked from today’s page. </a:t>
            </a:r>
            <a:endParaRPr lang="en-US" dirty="0"/>
          </a:p>
          <a:p>
            <a:r>
              <a:rPr lang="en-US" dirty="0" smtClean="0"/>
              <a:t>Remember: Choose a site that has a comment feature (not </a:t>
            </a:r>
            <a:r>
              <a:rPr lang="en-US" dirty="0" err="1" smtClean="0"/>
              <a:t>tumblr</a:t>
            </a:r>
            <a:r>
              <a:rPr lang="en-US" dirty="0" smtClean="0"/>
              <a:t>) and remember that this is </a:t>
            </a:r>
            <a:r>
              <a:rPr lang="en-US" i="1" dirty="0" smtClean="0"/>
              <a:t>public</a:t>
            </a:r>
            <a:r>
              <a:rPr lang="en-US" dirty="0" smtClean="0"/>
              <a:t>.</a:t>
            </a:r>
            <a:endParaRPr lang="en-CA" dirty="0"/>
          </a:p>
        </p:txBody>
      </p:sp>
    </p:spTree>
    <p:extLst>
      <p:ext uri="{BB962C8B-B14F-4D97-AF65-F5344CB8AC3E}">
        <p14:creationId xmlns:p14="http://schemas.microsoft.com/office/powerpoint/2010/main" val="4767013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Point of the Blog</a:t>
            </a:r>
            <a:endParaRPr lang="en-CA" dirty="0"/>
          </a:p>
        </p:txBody>
      </p:sp>
      <p:sp>
        <p:nvSpPr>
          <p:cNvPr id="3" name="Content Placeholder 2"/>
          <p:cNvSpPr>
            <a:spLocks noGrp="1"/>
          </p:cNvSpPr>
          <p:nvPr>
            <p:ph idx="1"/>
          </p:nvPr>
        </p:nvSpPr>
        <p:spPr/>
        <p:txBody>
          <a:bodyPr/>
          <a:lstStyle/>
          <a:p>
            <a:r>
              <a:rPr lang="en-US" dirty="0" smtClean="0"/>
              <a:t>Participation Product.</a:t>
            </a:r>
          </a:p>
          <a:p>
            <a:r>
              <a:rPr lang="en-US" dirty="0" smtClean="0"/>
              <a:t>Project Log.</a:t>
            </a:r>
          </a:p>
          <a:p>
            <a:r>
              <a:rPr lang="en-US" dirty="0" smtClean="0"/>
              <a:t>Can spark discussion for class.</a:t>
            </a:r>
          </a:p>
          <a:p>
            <a:r>
              <a:rPr lang="en-US" dirty="0" smtClean="0"/>
              <a:t>An online presence to show future employers.</a:t>
            </a:r>
          </a:p>
          <a:p>
            <a:r>
              <a:rPr lang="en-US" dirty="0" smtClean="0"/>
              <a:t>A way to get comfortable with having your writing in public.</a:t>
            </a:r>
          </a:p>
          <a:p>
            <a:r>
              <a:rPr lang="en-US" dirty="0" smtClean="0"/>
              <a:t>Main audience is each other, but could be adapted later.</a:t>
            </a:r>
            <a:endParaRPr lang="en-CA" dirty="0"/>
          </a:p>
        </p:txBody>
      </p:sp>
    </p:spTree>
    <p:extLst>
      <p:ext uri="{BB962C8B-B14F-4D97-AF65-F5344CB8AC3E}">
        <p14:creationId xmlns:p14="http://schemas.microsoft.com/office/powerpoint/2010/main" val="6202497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Podcast</a:t>
            </a:r>
            <a:endParaRPr lang="en-CA" dirty="0"/>
          </a:p>
        </p:txBody>
      </p:sp>
      <p:sp>
        <p:nvSpPr>
          <p:cNvPr id="3" name="Content Placeholder 2"/>
          <p:cNvSpPr>
            <a:spLocks noGrp="1"/>
          </p:cNvSpPr>
          <p:nvPr>
            <p:ph idx="1"/>
          </p:nvPr>
        </p:nvSpPr>
        <p:spPr/>
        <p:txBody>
          <a:bodyPr/>
          <a:lstStyle/>
          <a:p>
            <a:r>
              <a:rPr lang="en-US" dirty="0" smtClean="0"/>
              <a:t>15% of mark.</a:t>
            </a:r>
          </a:p>
          <a:p>
            <a:r>
              <a:rPr lang="en-US" dirty="0" smtClean="0"/>
              <a:t>What sort of podcast do you want to do? Documentary style, discussion, interview?</a:t>
            </a:r>
          </a:p>
          <a:p>
            <a:r>
              <a:rPr lang="en-US" dirty="0" smtClean="0"/>
              <a:t>Single podcasts or a central class podcast?</a:t>
            </a:r>
          </a:p>
          <a:p>
            <a:r>
              <a:rPr lang="en-US" dirty="0" smtClean="0"/>
              <a:t>Each student is responsible for a minimum of 15 minutes of podcast material.</a:t>
            </a:r>
          </a:p>
          <a:p>
            <a:r>
              <a:rPr lang="en-US" dirty="0" smtClean="0"/>
              <a:t>Any historical topic.</a:t>
            </a:r>
          </a:p>
          <a:p>
            <a:r>
              <a:rPr lang="en-US" dirty="0" smtClean="0"/>
              <a:t>Make it entertaining and as professional as you can.</a:t>
            </a:r>
          </a:p>
          <a:p>
            <a:r>
              <a:rPr lang="en-US" dirty="0" smtClean="0"/>
              <a:t>Start planning (and listen to other podcasts) and we will work on these </a:t>
            </a:r>
            <a:r>
              <a:rPr lang="en-US" dirty="0"/>
              <a:t>next week</a:t>
            </a:r>
            <a:r>
              <a:rPr lang="en-US" dirty="0" smtClean="0"/>
              <a:t>.</a:t>
            </a:r>
          </a:p>
          <a:p>
            <a:r>
              <a:rPr lang="en-US" dirty="0" smtClean="0"/>
              <a:t>No specific due date.</a:t>
            </a:r>
            <a:endParaRPr lang="en-US" dirty="0"/>
          </a:p>
          <a:p>
            <a:endParaRPr lang="en-US" dirty="0" smtClean="0"/>
          </a:p>
          <a:p>
            <a:pPr marL="114300" indent="0">
              <a:buNone/>
            </a:pPr>
            <a:endParaRPr lang="en-CA" dirty="0"/>
          </a:p>
        </p:txBody>
      </p:sp>
    </p:spTree>
    <p:extLst>
      <p:ext uri="{BB962C8B-B14F-4D97-AF65-F5344CB8AC3E}">
        <p14:creationId xmlns:p14="http://schemas.microsoft.com/office/powerpoint/2010/main" val="33649579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Assignment</a:t>
            </a:r>
            <a:endParaRPr lang="en-CA" dirty="0"/>
          </a:p>
        </p:txBody>
      </p:sp>
      <p:sp>
        <p:nvSpPr>
          <p:cNvPr id="3" name="Content Placeholder 2"/>
          <p:cNvSpPr>
            <a:spLocks noGrp="1"/>
          </p:cNvSpPr>
          <p:nvPr>
            <p:ph idx="1"/>
          </p:nvPr>
        </p:nvSpPr>
        <p:spPr/>
        <p:txBody>
          <a:bodyPr/>
          <a:lstStyle/>
          <a:p>
            <a:r>
              <a:rPr lang="en-US" dirty="0" smtClean="0"/>
              <a:t>35% of mark.</a:t>
            </a:r>
          </a:p>
          <a:p>
            <a:r>
              <a:rPr lang="en-US" dirty="0" smtClean="0"/>
              <a:t>Part of the assignment is designing it. What history to you want to present? What technology or digital methods do you want to experiment with?</a:t>
            </a:r>
          </a:p>
          <a:p>
            <a:r>
              <a:rPr lang="en-US" dirty="0" smtClean="0"/>
              <a:t>Proposal due Oct. 19. (5%)</a:t>
            </a:r>
          </a:p>
          <a:p>
            <a:r>
              <a:rPr lang="en-US" dirty="0" smtClean="0"/>
              <a:t>In-progress presentation of your assignment on Nov. 30.</a:t>
            </a:r>
          </a:p>
          <a:p>
            <a:r>
              <a:rPr lang="en-US" dirty="0" smtClean="0"/>
              <a:t>Final Product and reflection paper due last day of class. (20% and 10%)</a:t>
            </a:r>
          </a:p>
          <a:p>
            <a:r>
              <a:rPr lang="en-US" dirty="0" smtClean="0"/>
              <a:t>Reflection Paper, 1500-2500 words.</a:t>
            </a:r>
            <a:endParaRPr lang="en-CA" dirty="0"/>
          </a:p>
        </p:txBody>
      </p:sp>
    </p:spTree>
    <p:extLst>
      <p:ext uri="{BB962C8B-B14F-4D97-AF65-F5344CB8AC3E}">
        <p14:creationId xmlns:p14="http://schemas.microsoft.com/office/powerpoint/2010/main" val="2643203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Parameters</a:t>
            </a:r>
            <a:endParaRPr lang="en-CA" dirty="0"/>
          </a:p>
        </p:txBody>
      </p:sp>
      <p:sp>
        <p:nvSpPr>
          <p:cNvPr id="3" name="Content Placeholder 2"/>
          <p:cNvSpPr>
            <a:spLocks noGrp="1"/>
          </p:cNvSpPr>
          <p:nvPr>
            <p:ph idx="1"/>
          </p:nvPr>
        </p:nvSpPr>
        <p:spPr/>
        <p:txBody>
          <a:bodyPr>
            <a:normAutofit lnSpcReduction="10000"/>
          </a:bodyPr>
          <a:lstStyle/>
          <a:p>
            <a:r>
              <a:rPr lang="en-US" dirty="0" smtClean="0"/>
              <a:t>Must present an historical topic for a public audience.</a:t>
            </a:r>
          </a:p>
          <a:p>
            <a:r>
              <a:rPr lang="en-US" dirty="0" smtClean="0"/>
              <a:t>Must use digital technology.</a:t>
            </a:r>
          </a:p>
          <a:p>
            <a:r>
              <a:rPr lang="en-US" dirty="0" smtClean="0"/>
              <a:t>Should be challenging and employ technology and methods that are new to you.</a:t>
            </a:r>
          </a:p>
          <a:p>
            <a:r>
              <a:rPr lang="en-US" dirty="0" smtClean="0"/>
              <a:t>Possible examples:</a:t>
            </a:r>
          </a:p>
          <a:p>
            <a:r>
              <a:rPr lang="en-US" dirty="0" smtClean="0"/>
              <a:t>Historical Website</a:t>
            </a:r>
          </a:p>
          <a:p>
            <a:r>
              <a:rPr lang="en-US" dirty="0" smtClean="0"/>
              <a:t>Augmented reality exhibit.</a:t>
            </a:r>
          </a:p>
          <a:p>
            <a:r>
              <a:rPr lang="en-US" dirty="0" smtClean="0"/>
              <a:t>3D modelling/scanning/reproduction.</a:t>
            </a:r>
          </a:p>
          <a:p>
            <a:r>
              <a:rPr lang="en-US" dirty="0" smtClean="0"/>
              <a:t>Documentary style video using film editing software.</a:t>
            </a:r>
          </a:p>
          <a:p>
            <a:r>
              <a:rPr lang="en-US" dirty="0" smtClean="0"/>
              <a:t>GIS Mapping project</a:t>
            </a:r>
          </a:p>
          <a:p>
            <a:r>
              <a:rPr lang="en-US" dirty="0" smtClean="0"/>
              <a:t>Historical Visualizations</a:t>
            </a:r>
          </a:p>
          <a:p>
            <a:r>
              <a:rPr lang="en-US" dirty="0" smtClean="0"/>
              <a:t>Design a digital history game.</a:t>
            </a:r>
          </a:p>
          <a:p>
            <a:r>
              <a:rPr lang="en-US" dirty="0" smtClean="0"/>
              <a:t>An online project using animation software.</a:t>
            </a:r>
            <a:endParaRPr lang="en-CA" dirty="0"/>
          </a:p>
        </p:txBody>
      </p:sp>
    </p:spTree>
    <p:extLst>
      <p:ext uri="{BB962C8B-B14F-4D97-AF65-F5344CB8AC3E}">
        <p14:creationId xmlns:p14="http://schemas.microsoft.com/office/powerpoint/2010/main" val="2744571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Fab Lab</a:t>
            </a:r>
            <a:endParaRPr lang="en-CA" dirty="0"/>
          </a:p>
        </p:txBody>
      </p:sp>
      <p:sp>
        <p:nvSpPr>
          <p:cNvPr id="3" name="Content Placeholder 2"/>
          <p:cNvSpPr>
            <a:spLocks noGrp="1"/>
          </p:cNvSpPr>
          <p:nvPr>
            <p:ph idx="1"/>
          </p:nvPr>
        </p:nvSpPr>
        <p:spPr/>
        <p:txBody>
          <a:bodyPr/>
          <a:lstStyle/>
          <a:p>
            <a:r>
              <a:rPr lang="en-US" dirty="0" smtClean="0"/>
              <a:t>Time to explore</a:t>
            </a:r>
          </a:p>
          <a:p>
            <a:r>
              <a:rPr lang="en-US" dirty="0" smtClean="0"/>
              <a:t>Digital Lab RA is Mary Beth Start: </a:t>
            </a:r>
            <a:r>
              <a:rPr lang="en-US" dirty="0" smtClean="0">
                <a:hlinkClick r:id="rId2"/>
              </a:rPr>
              <a:t>mstart@uwo.ca</a:t>
            </a:r>
            <a:endParaRPr lang="en-US" dirty="0" smtClean="0"/>
          </a:p>
          <a:p>
            <a:r>
              <a:rPr lang="en-US" dirty="0" smtClean="0"/>
              <a:t>For borrowing items or other help – in on Thursdays.</a:t>
            </a:r>
            <a:endParaRPr lang="en-CA" dirty="0"/>
          </a:p>
        </p:txBody>
      </p:sp>
    </p:spTree>
    <p:extLst>
      <p:ext uri="{BB962C8B-B14F-4D97-AF65-F5344CB8AC3E}">
        <p14:creationId xmlns:p14="http://schemas.microsoft.com/office/powerpoint/2010/main" val="138420943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1351</TotalTime>
  <Words>682</Words>
  <Application>Microsoft Office PowerPoint</Application>
  <PresentationFormat>On-screen Show (4:3)</PresentationFormat>
  <Paragraphs>95</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Adjacency</vt:lpstr>
      <vt:lpstr>History 9808A: Digital (Public) History</vt:lpstr>
      <vt:lpstr>Contact Info</vt:lpstr>
      <vt:lpstr>Course Description</vt:lpstr>
      <vt:lpstr>Digital Public History</vt:lpstr>
      <vt:lpstr>Keys to Success</vt:lpstr>
      <vt:lpstr>Weekly Seminars</vt:lpstr>
      <vt:lpstr>Weekly Seminars</vt:lpstr>
      <vt:lpstr>Blogging</vt:lpstr>
      <vt:lpstr>The Point of the Blog</vt:lpstr>
      <vt:lpstr>Podcast</vt:lpstr>
      <vt:lpstr>Major Assignment</vt:lpstr>
      <vt:lpstr>Parameters</vt:lpstr>
      <vt:lpstr>The Fab Lab</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9808A: Digital (Public) History</dc:title>
  <dc:creator>Tim</dc:creator>
  <cp:lastModifiedBy>Tim</cp:lastModifiedBy>
  <cp:revision>15</cp:revision>
  <dcterms:created xsi:type="dcterms:W3CDTF">2015-09-13T16:51:57Z</dcterms:created>
  <dcterms:modified xsi:type="dcterms:W3CDTF">2015-09-15T13:33:14Z</dcterms:modified>
</cp:coreProperties>
</file>