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5" r:id="rId6"/>
    <p:sldId id="262" r:id="rId7"/>
    <p:sldId id="263" r:id="rId8"/>
    <p:sldId id="261" r:id="rId9"/>
    <p:sldId id="268" r:id="rId10"/>
    <p:sldId id="264" r:id="rId11"/>
    <p:sldId id="270" r:id="rId12"/>
    <p:sldId id="266" r:id="rId13"/>
    <p:sldId id="267"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4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B90475-8A7B-4C4A-943E-1B55CEC10F46}" type="datetimeFigureOut">
              <a:rPr lang="en-CA" smtClean="0"/>
              <a:t>07/09/2017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B90475-8A7B-4C4A-943E-1B55CEC10F46}" type="datetimeFigureOut">
              <a:rPr lang="en-CA" smtClean="0"/>
              <a:t>07/09/2017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B90475-8A7B-4C4A-943E-1B55CEC10F46}" type="datetimeFigureOut">
              <a:rPr lang="en-CA" smtClean="0"/>
              <a:t>07/09/2017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B90475-8A7B-4C4A-943E-1B55CEC10F46}" type="datetimeFigureOut">
              <a:rPr lang="en-CA" smtClean="0"/>
              <a:t>07/09/2017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B90475-8A7B-4C4A-943E-1B55CEC10F46}" type="datetimeFigureOut">
              <a:rPr lang="en-CA" smtClean="0"/>
              <a:t>07/09/2017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B90475-8A7B-4C4A-943E-1B55CEC10F46}" type="datetimeFigureOut">
              <a:rPr lang="en-CA" smtClean="0"/>
              <a:t>07/09/2017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90475-8A7B-4C4A-943E-1B55CEC10F46}" type="datetimeFigureOut">
              <a:rPr lang="en-CA" smtClean="0"/>
              <a:t>07/09/2017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B90475-8A7B-4C4A-943E-1B55CEC10F46}" type="datetimeFigureOut">
              <a:rPr lang="en-CA" smtClean="0"/>
              <a:t>07/09/2017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EC14804-1759-45FB-80EC-0BFF1965CCD4}" type="slidenum">
              <a:rPr lang="en-CA" smtClean="0"/>
              <a:t>‹#›</a:t>
            </a:fld>
            <a:endParaRPr lang="en-CA"/>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7FB90475-8A7B-4C4A-943E-1B55CEC10F46}" type="datetimeFigureOut">
              <a:rPr lang="en-CA" smtClean="0"/>
              <a:t>07/09/2017</a:t>
            </a:fld>
            <a:endParaRPr lang="en-CA"/>
          </a:p>
        </p:txBody>
      </p:sp>
      <p:sp>
        <p:nvSpPr>
          <p:cNvPr id="9" name="Slide Number Placeholder 8"/>
          <p:cNvSpPr>
            <a:spLocks noGrp="1"/>
          </p:cNvSpPr>
          <p:nvPr>
            <p:ph type="sldNum" sz="quarter" idx="11"/>
          </p:nvPr>
        </p:nvSpPr>
        <p:spPr/>
        <p:txBody>
          <a:bodyPr/>
          <a:lstStyle/>
          <a:p>
            <a:fld id="{AEC14804-1759-45FB-80EC-0BFF1965CCD4}" type="slidenum">
              <a:rPr lang="en-CA" smtClean="0"/>
              <a:t>‹#›</a:t>
            </a:fld>
            <a:endParaRPr lang="en-CA"/>
          </a:p>
        </p:txBody>
      </p:sp>
      <p:sp>
        <p:nvSpPr>
          <p:cNvPr id="10" name="Footer Placeholder 9"/>
          <p:cNvSpPr>
            <a:spLocks noGrp="1"/>
          </p:cNvSpPr>
          <p:nvPr>
            <p:ph type="ftr" sz="quarter" idx="12"/>
          </p:nvPr>
        </p:nvSpPr>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B90475-8A7B-4C4A-943E-1B55CEC10F46}" type="datetimeFigureOut">
              <a:rPr lang="en-CA" smtClean="0"/>
              <a:t>07/09/2017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B90475-8A7B-4C4A-943E-1B55CEC10F46}" type="datetimeFigureOut">
              <a:rPr lang="en-CA" smtClean="0"/>
              <a:t>07/09/2017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EC14804-1759-45FB-80EC-0BFF1965CCD4}" type="slidenum">
              <a:rPr lang="en-CA" smtClean="0"/>
              <a:t>‹#›</a:t>
            </a:fld>
            <a:endParaRPr lang="en-C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C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FB90475-8A7B-4C4A-943E-1B55CEC10F46}" type="datetimeFigureOut">
              <a:rPr lang="en-CA" smtClean="0"/>
              <a:t>07/09/2017</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timcompeau.com/history-9808-digital-public-history-201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bbc.co.uk/programmes/b006qykl" TargetMode="External"/><Relationship Id="rId2" Type="http://schemas.openxmlformats.org/officeDocument/2006/relationships/hyperlink" Target="https://soundcloud.com/hearty-history" TargetMode="External"/><Relationship Id="rId1" Type="http://schemas.openxmlformats.org/officeDocument/2006/relationships/slideLayout" Target="../slideLayouts/slideLayout2.xml"/><Relationship Id="rId6" Type="http://schemas.openxmlformats.org/officeDocument/2006/relationships/hyperlink" Target="http://www.makeuseof.com/tag/10-educational-history-podcasts-subscribe-listen/" TargetMode="External"/><Relationship Id="rId5" Type="http://schemas.openxmlformats.org/officeDocument/2006/relationships/hyperlink" Target="http://www.bbc.co.uk/programmes/b01h6461" TargetMode="External"/><Relationship Id="rId4" Type="http://schemas.openxmlformats.org/officeDocument/2006/relationships/hyperlink" Target="http://www.historyextra.com/podcas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0"/>
            <a:ext cx="7543800" cy="2593975"/>
          </a:xfrm>
        </p:spPr>
        <p:txBody>
          <a:bodyPr/>
          <a:lstStyle/>
          <a:p>
            <a:r>
              <a:rPr lang="en-US" dirty="0"/>
              <a:t>History 9808A: Digital Public History</a:t>
            </a:r>
            <a:endParaRPr lang="en-CA" dirty="0"/>
          </a:p>
        </p:txBody>
      </p:sp>
      <p:sp>
        <p:nvSpPr>
          <p:cNvPr id="3" name="Subtitle 2"/>
          <p:cNvSpPr>
            <a:spLocks noGrp="1"/>
          </p:cNvSpPr>
          <p:nvPr>
            <p:ph type="subTitle" idx="1"/>
          </p:nvPr>
        </p:nvSpPr>
        <p:spPr/>
        <p:txBody>
          <a:bodyPr/>
          <a:lstStyle/>
          <a:p>
            <a:r>
              <a:rPr lang="en-CA"/>
              <a:t>Fall 2017</a:t>
            </a:r>
            <a:endParaRPr lang="en-CA" dirty="0"/>
          </a:p>
        </p:txBody>
      </p:sp>
    </p:spTree>
    <p:extLst>
      <p:ext uri="{BB962C8B-B14F-4D97-AF65-F5344CB8AC3E}">
        <p14:creationId xmlns:p14="http://schemas.microsoft.com/office/powerpoint/2010/main" val="2439384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Info</a:t>
            </a:r>
            <a:endParaRPr lang="en-CA" dirty="0"/>
          </a:p>
        </p:txBody>
      </p:sp>
      <p:sp>
        <p:nvSpPr>
          <p:cNvPr id="3" name="Content Placeholder 2"/>
          <p:cNvSpPr>
            <a:spLocks noGrp="1"/>
          </p:cNvSpPr>
          <p:nvPr>
            <p:ph idx="1"/>
          </p:nvPr>
        </p:nvSpPr>
        <p:spPr/>
        <p:txBody>
          <a:bodyPr/>
          <a:lstStyle/>
          <a:p>
            <a:r>
              <a:rPr lang="en-US" dirty="0"/>
              <a:t>tcompeau@uwo.ca	</a:t>
            </a:r>
          </a:p>
          <a:p>
            <a:r>
              <a:rPr lang="en-US" dirty="0"/>
              <a:t>Office: LH 2245</a:t>
            </a:r>
          </a:p>
          <a:p>
            <a:r>
              <a:rPr lang="en-US" dirty="0"/>
              <a:t>Office Hours: 1:00 -3:00 Thursdays and by appointment at Huron OR 147 other days.</a:t>
            </a:r>
            <a:endParaRPr lang="en-CA" dirty="0"/>
          </a:p>
        </p:txBody>
      </p:sp>
    </p:spTree>
    <p:extLst>
      <p:ext uri="{BB962C8B-B14F-4D97-AF65-F5344CB8AC3E}">
        <p14:creationId xmlns:p14="http://schemas.microsoft.com/office/powerpoint/2010/main" val="120668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Description</a:t>
            </a:r>
            <a:endParaRPr lang="en-CA" dirty="0"/>
          </a:p>
        </p:txBody>
      </p:sp>
      <p:sp>
        <p:nvSpPr>
          <p:cNvPr id="3" name="Content Placeholder 2"/>
          <p:cNvSpPr>
            <a:spLocks noGrp="1"/>
          </p:cNvSpPr>
          <p:nvPr>
            <p:ph idx="1"/>
          </p:nvPr>
        </p:nvSpPr>
        <p:spPr/>
        <p:txBody>
          <a:bodyPr/>
          <a:lstStyle/>
          <a:p>
            <a:r>
              <a:rPr lang="en-CA" dirty="0"/>
              <a:t>This course introduces students to the theory and practice of digital techniques for public history. It explores methods of presenting, communicating, and reconstructing history with digital technology in ways that deepen the public understanding of the past, and foster the inculcation of historical thinking skills. Digital history can preserve the past and make it more accessible, but its affordances can also challenge authoritative narratives and complicate our experiences with history in surprisingly subversive ways.</a:t>
            </a:r>
          </a:p>
          <a:p>
            <a:r>
              <a:rPr lang="en-US" dirty="0"/>
              <a:t>Good companion class Interactive Exhibit Design.</a:t>
            </a:r>
            <a:endParaRPr lang="en-CA" dirty="0"/>
          </a:p>
        </p:txBody>
      </p:sp>
    </p:spTree>
    <p:extLst>
      <p:ext uri="{BB962C8B-B14F-4D97-AF65-F5344CB8AC3E}">
        <p14:creationId xmlns:p14="http://schemas.microsoft.com/office/powerpoint/2010/main" val="765456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Digital Public History</a:t>
            </a:r>
            <a:endParaRPr lang="en-CA" dirty="0"/>
          </a:p>
        </p:txBody>
      </p:sp>
      <p:sp>
        <p:nvSpPr>
          <p:cNvPr id="3" name="Content Placeholder 2"/>
          <p:cNvSpPr>
            <a:spLocks noGrp="1"/>
          </p:cNvSpPr>
          <p:nvPr>
            <p:ph idx="1"/>
          </p:nvPr>
        </p:nvSpPr>
        <p:spPr/>
        <p:txBody>
          <a:bodyPr/>
          <a:lstStyle/>
          <a:p>
            <a:r>
              <a:rPr lang="en-US" dirty="0"/>
              <a:t>Digital Public History has been defined as “user-centered history” (Sharon Leon, 6floors.org) or as </a:t>
            </a:r>
            <a:r>
              <a:rPr lang="en-CA" dirty="0"/>
              <a:t>history produced “in the public sphere through interactive digital means“ (Serge </a:t>
            </a:r>
            <a:r>
              <a:rPr lang="en-CA" dirty="0" err="1"/>
              <a:t>Noiret</a:t>
            </a:r>
            <a:r>
              <a:rPr lang="en-CA" dirty="0"/>
              <a:t>).</a:t>
            </a:r>
          </a:p>
          <a:p>
            <a:r>
              <a:rPr lang="en-US" dirty="0"/>
              <a:t>“…encountering…audiences through digital means, such as social media, blogs, exhibit sites, collections and archival sites, mobile applications, and digital simulations.” </a:t>
            </a:r>
          </a:p>
          <a:p>
            <a:r>
              <a:rPr lang="en-US" dirty="0"/>
              <a:t>   “…the best digital public history work requires a blend of applied technical skills, targeted engagement strategies, disciplinary ways of knowing, and deep content knowledge.” (Sharon Leon, 6floors.org) </a:t>
            </a:r>
          </a:p>
          <a:p>
            <a:endParaRPr lang="en-CA" dirty="0"/>
          </a:p>
          <a:p>
            <a:endParaRPr lang="en-CA" dirty="0"/>
          </a:p>
          <a:p>
            <a:endParaRPr lang="en-CA" dirty="0"/>
          </a:p>
        </p:txBody>
      </p:sp>
    </p:spTree>
    <p:extLst>
      <p:ext uri="{BB962C8B-B14F-4D97-AF65-F5344CB8AC3E}">
        <p14:creationId xmlns:p14="http://schemas.microsoft.com/office/powerpoint/2010/main" val="3972612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Keys to Success</a:t>
            </a:r>
            <a:endParaRPr lang="en-CA" dirty="0"/>
          </a:p>
        </p:txBody>
      </p:sp>
      <p:sp>
        <p:nvSpPr>
          <p:cNvPr id="3" name="Content Placeholder 2"/>
          <p:cNvSpPr>
            <a:spLocks noGrp="1"/>
          </p:cNvSpPr>
          <p:nvPr>
            <p:ph idx="1"/>
          </p:nvPr>
        </p:nvSpPr>
        <p:spPr/>
        <p:txBody>
          <a:bodyPr/>
          <a:lstStyle/>
          <a:p>
            <a:r>
              <a:rPr lang="en-CA" dirty="0"/>
              <a:t>Focus is on active learning</a:t>
            </a:r>
          </a:p>
          <a:p>
            <a:pPr lvl="1"/>
            <a:r>
              <a:rPr lang="en-CA" dirty="0"/>
              <a:t>Discover, discuss, learn, apply</a:t>
            </a:r>
          </a:p>
          <a:p>
            <a:r>
              <a:rPr lang="en-CA" dirty="0"/>
              <a:t>Requires:</a:t>
            </a:r>
          </a:p>
          <a:p>
            <a:pPr lvl="1"/>
            <a:r>
              <a:rPr lang="en-CA" dirty="0"/>
              <a:t>Engagement</a:t>
            </a:r>
          </a:p>
          <a:p>
            <a:pPr lvl="1"/>
            <a:r>
              <a:rPr lang="en-CA" dirty="0"/>
              <a:t>Self-directed learning</a:t>
            </a:r>
          </a:p>
          <a:p>
            <a:pPr lvl="1"/>
            <a:r>
              <a:rPr lang="en-CA" dirty="0"/>
              <a:t>Collaboration</a:t>
            </a:r>
          </a:p>
          <a:p>
            <a:pPr lvl="1"/>
            <a:r>
              <a:rPr lang="en-CA" dirty="0"/>
              <a:t>Pushing yourself into unfamiliar territory</a:t>
            </a:r>
          </a:p>
          <a:p>
            <a:pPr lvl="1"/>
            <a:r>
              <a:rPr lang="en-CA" dirty="0"/>
              <a:t>Time commitment</a:t>
            </a:r>
          </a:p>
          <a:p>
            <a:r>
              <a:rPr lang="en-CA" dirty="0"/>
              <a:t>Because students will begin the course with varied levels of experience, evaluation will be based on student willingness to engage with the technology and how much they learn, and not necessarily on technical proficiency and attainment.</a:t>
            </a:r>
          </a:p>
        </p:txBody>
      </p:sp>
    </p:spTree>
    <p:extLst>
      <p:ext uri="{BB962C8B-B14F-4D97-AF65-F5344CB8AC3E}">
        <p14:creationId xmlns:p14="http://schemas.microsoft.com/office/powerpoint/2010/main" val="3334712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Weekly Seminars</a:t>
            </a:r>
            <a:endParaRPr lang="en-CA" dirty="0"/>
          </a:p>
        </p:txBody>
      </p:sp>
      <p:sp>
        <p:nvSpPr>
          <p:cNvPr id="3" name="Content Placeholder 2"/>
          <p:cNvSpPr>
            <a:spLocks noGrp="1"/>
          </p:cNvSpPr>
          <p:nvPr>
            <p:ph idx="1"/>
          </p:nvPr>
        </p:nvSpPr>
        <p:spPr/>
        <p:txBody>
          <a:bodyPr/>
          <a:lstStyle/>
          <a:p>
            <a:r>
              <a:rPr lang="en-US" dirty="0"/>
              <a:t>Readings and other resource material will be linked from: </a:t>
            </a:r>
            <a:r>
              <a:rPr lang="en-US" dirty="0">
                <a:hlinkClick r:id="rId2"/>
              </a:rPr>
              <a:t>www.timcompeau.com/history-9808-digital-public-history-2017/</a:t>
            </a:r>
            <a:endParaRPr lang="en-US" dirty="0"/>
          </a:p>
          <a:p>
            <a:r>
              <a:rPr lang="en-US" dirty="0"/>
              <a:t>Readings and topics are not set in stone. We can adapt classes and topics based on what is going on with the Public History Group projects and to suit student interest.</a:t>
            </a:r>
          </a:p>
          <a:p>
            <a:r>
              <a:rPr lang="en-US" dirty="0"/>
              <a:t>In class participation accounts for 20% of final mark.</a:t>
            </a:r>
            <a:endParaRPr lang="en-CA" dirty="0"/>
          </a:p>
        </p:txBody>
      </p:sp>
    </p:spTree>
    <p:extLst>
      <p:ext uri="{BB962C8B-B14F-4D97-AF65-F5344CB8AC3E}">
        <p14:creationId xmlns:p14="http://schemas.microsoft.com/office/powerpoint/2010/main" val="2909448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Weekly Seminars</a:t>
            </a:r>
            <a:endParaRPr lang="en-CA" dirty="0"/>
          </a:p>
        </p:txBody>
      </p:sp>
      <p:sp>
        <p:nvSpPr>
          <p:cNvPr id="3" name="Content Placeholder 2"/>
          <p:cNvSpPr>
            <a:spLocks noGrp="1"/>
          </p:cNvSpPr>
          <p:nvPr>
            <p:ph idx="1"/>
          </p:nvPr>
        </p:nvSpPr>
        <p:spPr/>
        <p:txBody>
          <a:bodyPr>
            <a:noAutofit/>
          </a:bodyPr>
          <a:lstStyle/>
          <a:p>
            <a:pPr fontAlgn="base"/>
            <a:r>
              <a:rPr lang="en-US" sz="1800" dirty="0"/>
              <a:t>Sept. 14: Engaging Audiences with Digital Media. Podcasting Tutorial.</a:t>
            </a:r>
          </a:p>
          <a:p>
            <a:pPr fontAlgn="base"/>
            <a:r>
              <a:rPr lang="en-US" sz="1800" dirty="0"/>
              <a:t>Sept. 21: Digital Preservation, Sharing, and Crowdsourcing</a:t>
            </a:r>
          </a:p>
          <a:p>
            <a:pPr fontAlgn="base"/>
            <a:r>
              <a:rPr lang="en-US" sz="1800" dirty="0"/>
              <a:t>Sept. 28: Place-Based Digital History</a:t>
            </a:r>
          </a:p>
          <a:p>
            <a:pPr fontAlgn="base"/>
            <a:r>
              <a:rPr lang="en-US" sz="1800" dirty="0"/>
              <a:t>Oct. 5: Digital History Games and Simulations (Podcast Due)</a:t>
            </a:r>
          </a:p>
          <a:p>
            <a:pPr fontAlgn="base"/>
            <a:r>
              <a:rPr lang="en-US" sz="1800" dirty="0"/>
              <a:t>Oct. 12: Fall Conference Week</a:t>
            </a:r>
          </a:p>
          <a:p>
            <a:pPr fontAlgn="base"/>
            <a:r>
              <a:rPr lang="en-US" sz="1800" dirty="0"/>
              <a:t>Oct. 19: Ethics and Digital Public History</a:t>
            </a:r>
          </a:p>
          <a:p>
            <a:pPr fontAlgn="base"/>
            <a:r>
              <a:rPr lang="en-US" sz="1800" dirty="0"/>
              <a:t>Oct. 26: Introduction to GIS (Visit to the Map and Data Centre, D.B Weldon Library).</a:t>
            </a:r>
          </a:p>
          <a:p>
            <a:pPr fontAlgn="base"/>
            <a:r>
              <a:rPr lang="en-US" sz="1800" dirty="0"/>
              <a:t>Nov. 2: The Digital Museum (Place-Based History Assignment Due) </a:t>
            </a:r>
          </a:p>
          <a:p>
            <a:pPr fontAlgn="base"/>
            <a:r>
              <a:rPr lang="en-US" sz="1800" dirty="0"/>
              <a:t>Nov. 9: Material Culture and Digital Reproduction</a:t>
            </a:r>
          </a:p>
          <a:p>
            <a:pPr fontAlgn="base"/>
            <a:r>
              <a:rPr lang="en-US" sz="1800" dirty="0"/>
              <a:t>Nov. 16: The Future of Digital Public History</a:t>
            </a:r>
          </a:p>
          <a:p>
            <a:pPr fontAlgn="base"/>
            <a:r>
              <a:rPr lang="en-US" sz="1800" dirty="0"/>
              <a:t>Nov. 23: Presentations/fine-tuning independent projects.</a:t>
            </a:r>
          </a:p>
          <a:p>
            <a:pPr fontAlgn="base"/>
            <a:r>
              <a:rPr lang="en-US" sz="1800" dirty="0"/>
              <a:t>Nov. 30: Independent Assignments and Papers Due</a:t>
            </a:r>
          </a:p>
          <a:p>
            <a:endParaRPr lang="en-CA" sz="1800" dirty="0"/>
          </a:p>
        </p:txBody>
      </p:sp>
    </p:spTree>
    <p:extLst>
      <p:ext uri="{BB962C8B-B14F-4D97-AF65-F5344CB8AC3E}">
        <p14:creationId xmlns:p14="http://schemas.microsoft.com/office/powerpoint/2010/main" val="341568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Blogging</a:t>
            </a:r>
            <a:endParaRPr lang="en-CA" dirty="0"/>
          </a:p>
        </p:txBody>
      </p:sp>
      <p:sp>
        <p:nvSpPr>
          <p:cNvPr id="3" name="Content Placeholder 2"/>
          <p:cNvSpPr>
            <a:spLocks noGrp="1"/>
          </p:cNvSpPr>
          <p:nvPr>
            <p:ph idx="1"/>
          </p:nvPr>
        </p:nvSpPr>
        <p:spPr/>
        <p:txBody>
          <a:bodyPr>
            <a:normAutofit/>
          </a:bodyPr>
          <a:lstStyle/>
          <a:p>
            <a:r>
              <a:rPr lang="en-US" dirty="0"/>
              <a:t>25% of final grade.</a:t>
            </a:r>
          </a:p>
          <a:p>
            <a:r>
              <a:rPr lang="en-US" dirty="0"/>
              <a:t>Discussion between the blogs – comment on your classmate’s blogs.</a:t>
            </a:r>
          </a:p>
          <a:p>
            <a:r>
              <a:rPr lang="en-US" dirty="0"/>
              <a:t>Try and blog every week.</a:t>
            </a:r>
          </a:p>
          <a:p>
            <a:r>
              <a:rPr lang="en-US" dirty="0"/>
              <a:t>At least 6 substantial blogs of 500+ words.</a:t>
            </a:r>
          </a:p>
          <a:p>
            <a:r>
              <a:rPr lang="en-US" dirty="0"/>
              <a:t>Blog on class content, but can also be on digital, public, or other history.</a:t>
            </a:r>
          </a:p>
          <a:p>
            <a:r>
              <a:rPr lang="en-US" dirty="0"/>
              <a:t>Tweet about the class (Optional)</a:t>
            </a:r>
          </a:p>
          <a:p>
            <a:r>
              <a:rPr lang="en-US" dirty="0"/>
              <a:t>Send me URLs for your blogs as soon as you can.</a:t>
            </a:r>
          </a:p>
          <a:p>
            <a:r>
              <a:rPr lang="en-US" dirty="0"/>
              <a:t>Assignment 1: Blog by Weds and comment on another blog.</a:t>
            </a:r>
          </a:p>
          <a:p>
            <a:r>
              <a:rPr lang="en-US" dirty="0"/>
              <a:t>Remember: Choose a site that has a comment feature (not </a:t>
            </a:r>
            <a:r>
              <a:rPr lang="en-US" dirty="0" err="1"/>
              <a:t>tumblr</a:t>
            </a:r>
            <a:r>
              <a:rPr lang="en-US" dirty="0"/>
              <a:t>) and remember that this is </a:t>
            </a:r>
            <a:r>
              <a:rPr lang="en-US" i="1" dirty="0"/>
              <a:t>public</a:t>
            </a:r>
            <a:r>
              <a:rPr lang="en-US" dirty="0"/>
              <a:t>.</a:t>
            </a:r>
            <a:endParaRPr lang="en-CA" dirty="0"/>
          </a:p>
        </p:txBody>
      </p:sp>
    </p:spTree>
    <p:extLst>
      <p:ext uri="{BB962C8B-B14F-4D97-AF65-F5344CB8AC3E}">
        <p14:creationId xmlns:p14="http://schemas.microsoft.com/office/powerpoint/2010/main" val="476701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Point of the Blog</a:t>
            </a:r>
            <a:endParaRPr lang="en-CA" dirty="0"/>
          </a:p>
        </p:txBody>
      </p:sp>
      <p:sp>
        <p:nvSpPr>
          <p:cNvPr id="3" name="Content Placeholder 2"/>
          <p:cNvSpPr>
            <a:spLocks noGrp="1"/>
          </p:cNvSpPr>
          <p:nvPr>
            <p:ph idx="1"/>
          </p:nvPr>
        </p:nvSpPr>
        <p:spPr/>
        <p:txBody>
          <a:bodyPr/>
          <a:lstStyle/>
          <a:p>
            <a:pPr marL="114300" indent="0">
              <a:buNone/>
            </a:pPr>
            <a:endParaRPr lang="en-US" dirty="0"/>
          </a:p>
          <a:p>
            <a:r>
              <a:rPr lang="en-US" dirty="0"/>
              <a:t>Project Log.</a:t>
            </a:r>
          </a:p>
          <a:p>
            <a:r>
              <a:rPr lang="en-US" dirty="0"/>
              <a:t>Can spark discussion for class.</a:t>
            </a:r>
          </a:p>
          <a:p>
            <a:r>
              <a:rPr lang="en-US" dirty="0"/>
              <a:t>An online presence to show future employers.</a:t>
            </a:r>
          </a:p>
          <a:p>
            <a:r>
              <a:rPr lang="en-US" dirty="0"/>
              <a:t>A way to get comfortable with having your writing in public.</a:t>
            </a:r>
          </a:p>
          <a:p>
            <a:r>
              <a:rPr lang="en-US" dirty="0"/>
              <a:t>Main audience is each other, but could be adapted later.</a:t>
            </a:r>
            <a:endParaRPr lang="en-CA" dirty="0"/>
          </a:p>
        </p:txBody>
      </p:sp>
    </p:spTree>
    <p:extLst>
      <p:ext uri="{BB962C8B-B14F-4D97-AF65-F5344CB8AC3E}">
        <p14:creationId xmlns:p14="http://schemas.microsoft.com/office/powerpoint/2010/main" val="620249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Podcast</a:t>
            </a:r>
            <a:endParaRPr lang="en-CA" dirty="0"/>
          </a:p>
        </p:txBody>
      </p:sp>
      <p:sp>
        <p:nvSpPr>
          <p:cNvPr id="3" name="Content Placeholder 2"/>
          <p:cNvSpPr>
            <a:spLocks noGrp="1"/>
          </p:cNvSpPr>
          <p:nvPr>
            <p:ph idx="1"/>
          </p:nvPr>
        </p:nvSpPr>
        <p:spPr/>
        <p:txBody>
          <a:bodyPr/>
          <a:lstStyle/>
          <a:p>
            <a:r>
              <a:rPr lang="en-US" dirty="0"/>
              <a:t>15% of mark.</a:t>
            </a:r>
          </a:p>
          <a:p>
            <a:r>
              <a:rPr lang="en-US" dirty="0"/>
              <a:t>What sort of podcast do you want to do? Documentary style, discussion, interview?</a:t>
            </a:r>
          </a:p>
          <a:p>
            <a:r>
              <a:rPr lang="en-US" dirty="0"/>
              <a:t>Single podcasts or a central class podcast?</a:t>
            </a:r>
          </a:p>
          <a:p>
            <a:r>
              <a:rPr lang="en-US" dirty="0"/>
              <a:t>Each student is responsible for a minimum of 15 minutes of podcast material.</a:t>
            </a:r>
          </a:p>
          <a:p>
            <a:r>
              <a:rPr lang="en-US" dirty="0"/>
              <a:t>Any historical topic.</a:t>
            </a:r>
          </a:p>
          <a:p>
            <a:r>
              <a:rPr lang="en-US" dirty="0"/>
              <a:t>Make it entertaining and as professional as you can.</a:t>
            </a:r>
          </a:p>
          <a:p>
            <a:r>
              <a:rPr lang="en-US" dirty="0"/>
              <a:t>Start planning (and listen to other podcasts) and we will work on these next week.</a:t>
            </a:r>
          </a:p>
          <a:p>
            <a:r>
              <a:rPr lang="en-US" dirty="0"/>
              <a:t>Due Oct. 5</a:t>
            </a:r>
          </a:p>
          <a:p>
            <a:endParaRPr lang="en-US" dirty="0"/>
          </a:p>
          <a:p>
            <a:pPr marL="114300" indent="0">
              <a:buNone/>
            </a:pPr>
            <a:endParaRPr lang="en-CA" dirty="0"/>
          </a:p>
        </p:txBody>
      </p:sp>
    </p:spTree>
    <p:extLst>
      <p:ext uri="{BB962C8B-B14F-4D97-AF65-F5344CB8AC3E}">
        <p14:creationId xmlns:p14="http://schemas.microsoft.com/office/powerpoint/2010/main" val="3364957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Place-Based History</a:t>
            </a:r>
            <a:endParaRPr lang="en-CA" dirty="0"/>
          </a:p>
        </p:txBody>
      </p:sp>
      <p:sp>
        <p:nvSpPr>
          <p:cNvPr id="3" name="Content Placeholder 2"/>
          <p:cNvSpPr>
            <a:spLocks noGrp="1"/>
          </p:cNvSpPr>
          <p:nvPr>
            <p:ph idx="1"/>
          </p:nvPr>
        </p:nvSpPr>
        <p:spPr>
          <a:xfrm>
            <a:off x="457200" y="1600200"/>
            <a:ext cx="7620000" cy="2209800"/>
          </a:xfrm>
        </p:spPr>
        <p:txBody>
          <a:bodyPr/>
          <a:lstStyle/>
          <a:p>
            <a:r>
              <a:rPr lang="en-US" dirty="0"/>
              <a:t>15% Due for Testing Nov. 2 in the afternoon.</a:t>
            </a:r>
          </a:p>
          <a:p>
            <a:r>
              <a:rPr lang="en-US" dirty="0"/>
              <a:t>Create a walking tour based on local history.</a:t>
            </a:r>
          </a:p>
          <a:p>
            <a:r>
              <a:rPr lang="en-US" dirty="0"/>
              <a:t>At least .</a:t>
            </a:r>
          </a:p>
          <a:p>
            <a:r>
              <a:rPr lang="en-US" dirty="0"/>
              <a:t>Topic: “Dark History of London”</a:t>
            </a:r>
          </a:p>
          <a:p>
            <a:r>
              <a:rPr lang="en-US" dirty="0"/>
              <a:t>Research and Evaluate Potential Platforms </a:t>
            </a:r>
            <a:endParaRPr lang="en-CA" dirty="0"/>
          </a:p>
        </p:txBody>
      </p:sp>
      <p:pic>
        <p:nvPicPr>
          <p:cNvPr id="5" name="Picture 4">
            <a:extLst>
              <a:ext uri="{FF2B5EF4-FFF2-40B4-BE49-F238E27FC236}">
                <a16:creationId xmlns:a16="http://schemas.microsoft.com/office/drawing/2014/main" id="{846D1F23-B714-4C7D-B57D-2EBAFE78594F}"/>
              </a:ext>
            </a:extLst>
          </p:cNvPr>
          <p:cNvPicPr>
            <a:picLocks noChangeAspect="1"/>
          </p:cNvPicPr>
          <p:nvPr/>
        </p:nvPicPr>
        <p:blipFill>
          <a:blip r:embed="rId2"/>
          <a:stretch>
            <a:fillRect/>
          </a:stretch>
        </p:blipFill>
        <p:spPr>
          <a:xfrm>
            <a:off x="76200" y="4191000"/>
            <a:ext cx="8305800" cy="1634243"/>
          </a:xfrm>
          <a:prstGeom prst="rect">
            <a:avLst/>
          </a:prstGeom>
        </p:spPr>
      </p:pic>
    </p:spTree>
    <p:extLst>
      <p:ext uri="{BB962C8B-B14F-4D97-AF65-F5344CB8AC3E}">
        <p14:creationId xmlns:p14="http://schemas.microsoft.com/office/powerpoint/2010/main" val="2597588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3</a:t>
            </a:r>
            <a:endParaRPr lang="en-CA" dirty="0"/>
          </a:p>
        </p:txBody>
      </p:sp>
      <p:sp>
        <p:nvSpPr>
          <p:cNvPr id="3" name="Content Placeholder 2"/>
          <p:cNvSpPr>
            <a:spLocks noGrp="1"/>
          </p:cNvSpPr>
          <p:nvPr>
            <p:ph idx="1"/>
          </p:nvPr>
        </p:nvSpPr>
        <p:spPr/>
        <p:txBody>
          <a:bodyPr/>
          <a:lstStyle/>
          <a:p>
            <a:r>
              <a:rPr lang="en-US" dirty="0"/>
              <a:t>Part of the assignment is designing it. What history to you want to present? What technology or digital methods do you want to experiment with?</a:t>
            </a:r>
          </a:p>
          <a:p>
            <a:r>
              <a:rPr lang="en-US" dirty="0"/>
              <a:t>In-progress presentation of your assignment on Nov. 30.</a:t>
            </a:r>
          </a:p>
          <a:p>
            <a:r>
              <a:rPr lang="en-US" dirty="0"/>
              <a:t>Final Product and reflection paper due last day of class. (15% and 10%)</a:t>
            </a:r>
          </a:p>
          <a:p>
            <a:r>
              <a:rPr lang="en-US" dirty="0"/>
              <a:t>Reflection Paper, 1500-2500 words.</a:t>
            </a:r>
            <a:endParaRPr lang="en-CA" dirty="0"/>
          </a:p>
        </p:txBody>
      </p:sp>
    </p:spTree>
    <p:extLst>
      <p:ext uri="{BB962C8B-B14F-4D97-AF65-F5344CB8AC3E}">
        <p14:creationId xmlns:p14="http://schemas.microsoft.com/office/powerpoint/2010/main" val="264320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Parameters</a:t>
            </a:r>
            <a:endParaRPr lang="en-CA" dirty="0"/>
          </a:p>
        </p:txBody>
      </p:sp>
      <p:sp>
        <p:nvSpPr>
          <p:cNvPr id="3" name="Content Placeholder 2"/>
          <p:cNvSpPr>
            <a:spLocks noGrp="1"/>
          </p:cNvSpPr>
          <p:nvPr>
            <p:ph idx="1"/>
          </p:nvPr>
        </p:nvSpPr>
        <p:spPr/>
        <p:txBody>
          <a:bodyPr>
            <a:normAutofit fontScale="92500" lnSpcReduction="20000"/>
          </a:bodyPr>
          <a:lstStyle/>
          <a:p>
            <a:r>
              <a:rPr lang="en-US" dirty="0"/>
              <a:t>Must present an historical topic for a public audience.</a:t>
            </a:r>
          </a:p>
          <a:p>
            <a:r>
              <a:rPr lang="en-US" dirty="0"/>
              <a:t>Must use digital technology.</a:t>
            </a:r>
          </a:p>
          <a:p>
            <a:r>
              <a:rPr lang="en-US" dirty="0"/>
              <a:t>Should be challenging and employ technology and methods that are new to you.</a:t>
            </a:r>
          </a:p>
          <a:p>
            <a:r>
              <a:rPr lang="en-US" dirty="0"/>
              <a:t>Proof of principle.</a:t>
            </a:r>
          </a:p>
          <a:p>
            <a:r>
              <a:rPr lang="en-US" b="1" dirty="0"/>
              <a:t>Possible examples:</a:t>
            </a:r>
          </a:p>
          <a:p>
            <a:r>
              <a:rPr lang="en-US" dirty="0"/>
              <a:t>Historical Website</a:t>
            </a:r>
          </a:p>
          <a:p>
            <a:r>
              <a:rPr lang="en-US" dirty="0"/>
              <a:t>Augmented reality </a:t>
            </a:r>
          </a:p>
          <a:p>
            <a:r>
              <a:rPr lang="en-US" dirty="0"/>
              <a:t>3D modelling/scanning.</a:t>
            </a:r>
          </a:p>
          <a:p>
            <a:r>
              <a:rPr lang="en-US" dirty="0"/>
              <a:t>Short Video using editing software and graphics</a:t>
            </a:r>
          </a:p>
          <a:p>
            <a:r>
              <a:rPr lang="en-US" dirty="0"/>
              <a:t>GIS Mapping project</a:t>
            </a:r>
          </a:p>
          <a:p>
            <a:r>
              <a:rPr lang="en-US" dirty="0"/>
              <a:t>Historical Visualizations</a:t>
            </a:r>
          </a:p>
          <a:p>
            <a:r>
              <a:rPr lang="en-US" dirty="0"/>
              <a:t>Design a digital history game.</a:t>
            </a:r>
          </a:p>
          <a:p>
            <a:r>
              <a:rPr lang="en-US" dirty="0"/>
              <a:t>Work through a set of lessons and complete a project </a:t>
            </a:r>
            <a:r>
              <a:rPr lang="en-US"/>
              <a:t>using </a:t>
            </a:r>
            <a:r>
              <a:rPr lang="en-US" i="1"/>
              <a:t>The </a:t>
            </a:r>
            <a:r>
              <a:rPr lang="en-US" i="1" dirty="0"/>
              <a:t>Programming Historian.</a:t>
            </a:r>
            <a:endParaRPr lang="en-CA" i="1" dirty="0"/>
          </a:p>
        </p:txBody>
      </p:sp>
    </p:spTree>
    <p:extLst>
      <p:ext uri="{BB962C8B-B14F-4D97-AF65-F5344CB8AC3E}">
        <p14:creationId xmlns:p14="http://schemas.microsoft.com/office/powerpoint/2010/main" val="274457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endParaRPr lang="en-CA" dirty="0"/>
          </a:p>
        </p:txBody>
      </p:sp>
      <p:sp>
        <p:nvSpPr>
          <p:cNvPr id="3" name="Content Placeholder 2"/>
          <p:cNvSpPr>
            <a:spLocks noGrp="1"/>
          </p:cNvSpPr>
          <p:nvPr>
            <p:ph idx="1"/>
          </p:nvPr>
        </p:nvSpPr>
        <p:spPr/>
        <p:txBody>
          <a:bodyPr/>
          <a:lstStyle/>
          <a:p>
            <a:r>
              <a:rPr lang="en-US" dirty="0"/>
              <a:t>Start Blogging!</a:t>
            </a:r>
          </a:p>
          <a:p>
            <a:r>
              <a:rPr lang="en-US" dirty="0"/>
              <a:t>Send me your blog (and Twitter) handles.</a:t>
            </a:r>
          </a:p>
          <a:p>
            <a:r>
              <a:rPr lang="en-US" dirty="0"/>
              <a:t>Download audacity.</a:t>
            </a:r>
          </a:p>
          <a:p>
            <a:r>
              <a:rPr lang="en-US" dirty="0"/>
              <a:t>Listen to podcasts – get planning/writing your own.</a:t>
            </a:r>
          </a:p>
          <a:p>
            <a:pPr fontAlgn="base"/>
            <a:r>
              <a:rPr lang="en-US" dirty="0"/>
              <a:t>Have a listen to </a:t>
            </a:r>
            <a:r>
              <a:rPr lang="en-US" dirty="0">
                <a:hlinkClick r:id="rId2"/>
              </a:rPr>
              <a:t>previous attempts from 9808.</a:t>
            </a:r>
            <a:endParaRPr lang="en-US" dirty="0"/>
          </a:p>
          <a:p>
            <a:pPr fontAlgn="base"/>
            <a:r>
              <a:rPr lang="en-US" dirty="0">
                <a:hlinkClick r:id="rId3"/>
              </a:rPr>
              <a:t>In Our Time with Melvyn Bragg</a:t>
            </a:r>
            <a:r>
              <a:rPr lang="en-US" dirty="0"/>
              <a:t> Directed discussion of a topic with a panel of experts.</a:t>
            </a:r>
          </a:p>
          <a:p>
            <a:pPr fontAlgn="base"/>
            <a:r>
              <a:rPr lang="en-US" dirty="0">
                <a:hlinkClick r:id="rId4"/>
              </a:rPr>
              <a:t>BBC History Extra</a:t>
            </a:r>
            <a:r>
              <a:rPr lang="en-US" dirty="0"/>
              <a:t> Interviews, Lectures, and History News.</a:t>
            </a:r>
          </a:p>
          <a:p>
            <a:pPr fontAlgn="base"/>
            <a:r>
              <a:rPr lang="en-US" dirty="0">
                <a:hlinkClick r:id="rId5"/>
              </a:rPr>
              <a:t>Shakespeare’s Restless World </a:t>
            </a:r>
            <a:r>
              <a:rPr lang="en-US" dirty="0"/>
              <a:t>Documentary Style</a:t>
            </a:r>
          </a:p>
          <a:p>
            <a:pPr fontAlgn="base"/>
            <a:r>
              <a:rPr lang="en-US" dirty="0"/>
              <a:t>A list of </a:t>
            </a:r>
            <a:r>
              <a:rPr lang="en-US" dirty="0">
                <a:hlinkClick r:id="rId6"/>
              </a:rPr>
              <a:t>10 History Podcasts</a:t>
            </a:r>
            <a:endParaRPr lang="en-US" dirty="0"/>
          </a:p>
          <a:p>
            <a:pPr marL="114300" indent="0">
              <a:buNone/>
            </a:pPr>
            <a:endParaRPr lang="en-US" dirty="0"/>
          </a:p>
          <a:p>
            <a:pPr marL="114300" indent="0">
              <a:buNone/>
            </a:pPr>
            <a:endParaRPr lang="en-CA" dirty="0"/>
          </a:p>
        </p:txBody>
      </p:sp>
    </p:spTree>
    <p:extLst>
      <p:ext uri="{BB962C8B-B14F-4D97-AF65-F5344CB8AC3E}">
        <p14:creationId xmlns:p14="http://schemas.microsoft.com/office/powerpoint/2010/main" val="13842094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2285</TotalTime>
  <Words>834</Words>
  <Application>Microsoft Office PowerPoint</Application>
  <PresentationFormat>On-screen Show (4:3)</PresentationFormat>
  <Paragraphs>102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Adjacency</vt:lpstr>
      <vt:lpstr>History 9808A: Digital Public History</vt:lpstr>
      <vt:lpstr>Contact Info</vt:lpstr>
      <vt:lpstr>Course Description</vt:lpstr>
      <vt:lpstr>Digital Public History</vt:lpstr>
      <vt:lpstr>Keys to Success</vt:lpstr>
      <vt:lpstr>Weekly Seminars</vt:lpstr>
      <vt:lpstr>Weekly Seminars</vt:lpstr>
      <vt:lpstr>Blogging</vt:lpstr>
      <vt:lpstr>The Point of the Blog</vt:lpstr>
      <vt:lpstr>Podcast</vt:lpstr>
      <vt:lpstr>Place-Based History</vt:lpstr>
      <vt:lpstr>Assignment 3</vt:lpstr>
      <vt:lpstr>Parameters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9808A: Digital (Public) History</dc:title>
  <dc:creator>Tim</dc:creator>
  <cp:lastModifiedBy>TC</cp:lastModifiedBy>
  <cp:revision>31</cp:revision>
  <dcterms:created xsi:type="dcterms:W3CDTF">2015-09-13T16:51:57Z</dcterms:created>
  <dcterms:modified xsi:type="dcterms:W3CDTF">2017-09-07T11:32:47Z</dcterms:modified>
</cp:coreProperties>
</file>